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481" r:id="rId3"/>
    <p:sldId id="290" r:id="rId4"/>
    <p:sldId id="259" r:id="rId5"/>
    <p:sldId id="482" r:id="rId6"/>
    <p:sldId id="488" r:id="rId7"/>
    <p:sldId id="289" r:id="rId8"/>
    <p:sldId id="484" r:id="rId9"/>
    <p:sldId id="485" r:id="rId10"/>
    <p:sldId id="487" r:id="rId11"/>
    <p:sldId id="486" r:id="rId12"/>
    <p:sldId id="296" r:id="rId1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39" autoAdjust="0"/>
  </p:normalViewPr>
  <p:slideViewPr>
    <p:cSldViewPr>
      <p:cViewPr varScale="1">
        <p:scale>
          <a:sx n="86" d="100"/>
          <a:sy n="86" d="100"/>
        </p:scale>
        <p:origin x="20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5AF29-DCC2-43C0-B163-DF2D1E944E11}" type="datetimeFigureOut">
              <a:rPr lang="es-EC" smtClean="0"/>
              <a:pPr/>
              <a:t>4/1/2024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465A7-0F41-42DB-AC88-AEAE605D8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822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65A7-0F41-42DB-AC88-AEAE605D832F}" type="slidenum">
              <a:rPr lang="es-EC" smtClean="0"/>
              <a:pPr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604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65A7-0F41-42DB-AC88-AEAE605D832F}" type="slidenum">
              <a:rPr lang="es-EC" smtClean="0"/>
              <a:pPr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713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8F8-C61B-4A03-AC2D-2C81A30171DE}" type="datetimeFigureOut">
              <a:rPr lang="es-EC" smtClean="0"/>
              <a:pPr/>
              <a:t>4/1/2024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2847-1451-4D12-AA82-C242C1E312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8F8-C61B-4A03-AC2D-2C81A30171DE}" type="datetimeFigureOut">
              <a:rPr lang="es-EC" smtClean="0"/>
              <a:pPr/>
              <a:t>4/1/2024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2847-1451-4D12-AA82-C242C1E312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8F8-C61B-4A03-AC2D-2C81A30171DE}" type="datetimeFigureOut">
              <a:rPr lang="es-EC" smtClean="0"/>
              <a:pPr/>
              <a:t>4/1/2024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2847-1451-4D12-AA82-C242C1E3121F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8F8-C61B-4A03-AC2D-2C81A30171DE}" type="datetimeFigureOut">
              <a:rPr lang="es-EC" smtClean="0"/>
              <a:pPr/>
              <a:t>4/1/2024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2847-1451-4D12-AA82-C242C1E3121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8F8-C61B-4A03-AC2D-2C81A30171DE}" type="datetimeFigureOut">
              <a:rPr lang="es-EC" smtClean="0"/>
              <a:pPr/>
              <a:t>4/1/2024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2847-1451-4D12-AA82-C242C1E312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8F8-C61B-4A03-AC2D-2C81A30171DE}" type="datetimeFigureOut">
              <a:rPr lang="es-EC" smtClean="0"/>
              <a:pPr/>
              <a:t>4/1/2024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2847-1451-4D12-AA82-C242C1E3121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8F8-C61B-4A03-AC2D-2C81A30171DE}" type="datetimeFigureOut">
              <a:rPr lang="es-EC" smtClean="0"/>
              <a:pPr/>
              <a:t>4/1/2024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2847-1451-4D12-AA82-C242C1E312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8F8-C61B-4A03-AC2D-2C81A30171DE}" type="datetimeFigureOut">
              <a:rPr lang="es-EC" smtClean="0"/>
              <a:pPr/>
              <a:t>4/1/2024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2847-1451-4D12-AA82-C242C1E312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8F8-C61B-4A03-AC2D-2C81A30171DE}" type="datetimeFigureOut">
              <a:rPr lang="es-EC" smtClean="0"/>
              <a:pPr/>
              <a:t>4/1/2024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2847-1451-4D12-AA82-C242C1E312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8F8-C61B-4A03-AC2D-2C81A30171DE}" type="datetimeFigureOut">
              <a:rPr lang="es-EC" smtClean="0"/>
              <a:pPr/>
              <a:t>4/1/2024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2847-1451-4D12-AA82-C242C1E3121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8F8-C61B-4A03-AC2D-2C81A30171DE}" type="datetimeFigureOut">
              <a:rPr lang="es-EC" smtClean="0"/>
              <a:pPr/>
              <a:t>4/1/2024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2847-1451-4D12-AA82-C242C1E3121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A55B8F8-C61B-4A03-AC2D-2C81A30171DE}" type="datetimeFigureOut">
              <a:rPr lang="es-EC" smtClean="0"/>
              <a:pPr/>
              <a:t>4/1/2024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73F2847-1451-4D12-AA82-C242C1E3121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25 Grupo"/>
          <p:cNvGrpSpPr>
            <a:grpSpLocks/>
          </p:cNvGrpSpPr>
          <p:nvPr/>
        </p:nvGrpSpPr>
        <p:grpSpPr bwMode="auto">
          <a:xfrm>
            <a:off x="1187624" y="2308295"/>
            <a:ext cx="6977701" cy="4117951"/>
            <a:chOff x="703777" y="-553184"/>
            <a:chExt cx="1940367" cy="3451411"/>
          </a:xfrm>
        </p:grpSpPr>
        <p:sp>
          <p:nvSpPr>
            <p:cNvPr id="28" name="27 Rectángulo redondeado"/>
            <p:cNvSpPr/>
            <p:nvPr/>
          </p:nvSpPr>
          <p:spPr>
            <a:xfrm rot="2524989">
              <a:off x="1784742" y="-233775"/>
              <a:ext cx="859402" cy="193699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2400" b="1" dirty="0">
                  <a:solidFill>
                    <a:srgbClr val="FF0000"/>
                  </a:solidFill>
                </a:rPr>
                <a:t>7</a:t>
              </a:r>
              <a:r>
                <a:rPr lang="es-MX" sz="2400" b="1" dirty="0">
                  <a:solidFill>
                    <a:schemeClr val="tx2">
                      <a:lumMod val="50000"/>
                    </a:schemeClr>
                  </a:solidFill>
                </a:rPr>
                <a:t> REPRESENTANTES DE LA SOCIEDAD CIVIL</a:t>
              </a:r>
              <a:endParaRPr lang="es-EC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30 Rectángulo redondeado"/>
            <p:cNvSpPr/>
            <p:nvPr/>
          </p:nvSpPr>
          <p:spPr>
            <a:xfrm>
              <a:off x="703777" y="2134448"/>
              <a:ext cx="1862238" cy="76377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3200" b="1" dirty="0">
                  <a:solidFill>
                    <a:srgbClr val="FF0000"/>
                  </a:solidFill>
                </a:rPr>
                <a:t>ORDENANZA 23-2013</a:t>
              </a:r>
            </a:p>
          </p:txBody>
        </p:sp>
        <p:sp>
          <p:nvSpPr>
            <p:cNvPr id="32" name="31 Rectángulo redondeado"/>
            <p:cNvSpPr/>
            <p:nvPr/>
          </p:nvSpPr>
          <p:spPr>
            <a:xfrm rot="18712325">
              <a:off x="-243814" y="419765"/>
              <a:ext cx="2598390" cy="65249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s-EC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es-EC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C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REPRESENTANTES DEL ESTADO</a:t>
              </a:r>
            </a:p>
          </p:txBody>
        </p:sp>
      </p:grpSp>
      <p:sp>
        <p:nvSpPr>
          <p:cNvPr id="2" name="1 Rectángulo redondeado"/>
          <p:cNvSpPr/>
          <p:nvPr/>
        </p:nvSpPr>
        <p:spPr>
          <a:xfrm>
            <a:off x="303360" y="1158613"/>
            <a:ext cx="8424936" cy="11496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CONFORMACION DEL CONSEJO CANTONAL 2023</a:t>
            </a:r>
            <a:endParaRPr lang="es-EC" sz="3600" b="1" dirty="0">
              <a:solidFill>
                <a:schemeClr val="tx1"/>
              </a:solidFill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3567469" y="2276549"/>
            <a:ext cx="1896718" cy="72040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0" y="479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0" y="569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0" y="613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6600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0" y="7058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28 Imagen" descr="https://encrypted-tbn0.gstatic.com/images?q=tbn:ANd9GcTCBFGH5RYh_RqFI6_4XMkKXV0X5LIs5t_F-xU73PIxXP7LydyA4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8" y="266596"/>
            <a:ext cx="1186234" cy="86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 descr="Centro de Apoyo Social Municipal de Loja | Loja">
            <a:extLst>
              <a:ext uri="{FF2B5EF4-FFF2-40B4-BE49-F238E27FC236}">
                <a16:creationId xmlns:a16="http://schemas.microsoft.com/office/drawing/2014/main" id="{9DCBC021-2B83-45A9-B53D-024FCA9767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132" y="305907"/>
            <a:ext cx="1285386" cy="78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5444FE3-1DBB-4104-9209-B8309C9B7DD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50" y="413961"/>
            <a:ext cx="1285875" cy="615315"/>
          </a:xfrm>
          <a:prstGeom prst="rect">
            <a:avLst/>
          </a:prstGeom>
          <a:solidFill>
            <a:sysClr val="window" lastClr="FFFFFF"/>
          </a:solidFill>
          <a:effectLst/>
          <a:scene3d>
            <a:camera prst="orthographicFront"/>
            <a:lightRig rig="flat" dir="t"/>
          </a:scene3d>
          <a:sp3d prstMaterial="powder">
            <a:bevelB w="139700" prst="cross"/>
          </a:sp3d>
        </p:spPr>
      </p:pic>
    </p:spTree>
    <p:extLst>
      <p:ext uri="{BB962C8B-B14F-4D97-AF65-F5344CB8AC3E}">
        <p14:creationId xmlns:p14="http://schemas.microsoft.com/office/powerpoint/2010/main" val="29659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"/>
          <p:cNvSpPr/>
          <p:nvPr/>
        </p:nvSpPr>
        <p:spPr>
          <a:xfrm>
            <a:off x="420884" y="5191598"/>
            <a:ext cx="3860534" cy="155663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Los candidatos principal y suplente, representaran a una sola agrupación,  social, en caso de contravenir lo dispuesto, quedara invalida su inscripción en todo el proceso  </a:t>
            </a:r>
          </a:p>
        </p:txBody>
      </p:sp>
      <p:sp>
        <p:nvSpPr>
          <p:cNvPr id="56" name="1 Rectángulo redondeado"/>
          <p:cNvSpPr/>
          <p:nvPr/>
        </p:nvSpPr>
        <p:spPr>
          <a:xfrm>
            <a:off x="611560" y="358220"/>
            <a:ext cx="7963818" cy="894186"/>
          </a:xfrm>
          <a:prstGeom prst="roundRect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 PARA LA DESIGNACION DE LOS CANDIDATOS DE  LA SOCIEDAD CIVIL AL CONSEJO CANTONAL</a:t>
            </a:r>
          </a:p>
        </p:txBody>
      </p:sp>
      <p:sp>
        <p:nvSpPr>
          <p:cNvPr id="57" name="2 Rectángulo"/>
          <p:cNvSpPr/>
          <p:nvPr/>
        </p:nvSpPr>
        <p:spPr>
          <a:xfrm>
            <a:off x="438160" y="1478892"/>
            <a:ext cx="3828452" cy="18060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la entrega de papeletas de votación a los candidatos a representantes de la sociedad civil, existirá control de vigilancia y se permitirá para el sector social de discapacidades el voto asistido  </a:t>
            </a: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31 Rectángulo"/>
          <p:cNvSpPr/>
          <p:nvPr/>
        </p:nvSpPr>
        <p:spPr>
          <a:xfrm>
            <a:off x="422118" y="3509495"/>
            <a:ext cx="3828452" cy="1556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Junta Receptora del Voto, estará integrada por 3 representantes: Consejo Nacional Electoral, del Municipio de Loja y del Centro de Apoyo Social Municipal de Loja, serán los responsables de la apertura y cierre de las elecciones.</a:t>
            </a:r>
          </a:p>
        </p:txBody>
      </p:sp>
      <p:sp>
        <p:nvSpPr>
          <p:cNvPr id="62" name="31 Rectángulo"/>
          <p:cNvSpPr/>
          <p:nvPr/>
        </p:nvSpPr>
        <p:spPr>
          <a:xfrm>
            <a:off x="5011201" y="4413281"/>
            <a:ext cx="3809269" cy="1556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Cada candidato representante registrado en el </a:t>
            </a:r>
            <a:r>
              <a:rPr lang="es-EC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Padrón, </a:t>
            </a: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recibirá una papeleta y tendrá derecho a un voto </a:t>
            </a:r>
            <a:r>
              <a:rPr lang="es-EC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Electoral, que será registrado en el casillero del </a:t>
            </a:r>
            <a:r>
              <a:rPr lang="es-EC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representante </a:t>
            </a: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su elección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851588" y="2060848"/>
            <a:ext cx="3960438" cy="1806095"/>
          </a:xfrm>
          <a:prstGeom prst="roundRect">
            <a:avLst/>
          </a:prstGeom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 la evaluación del voto de los participantes a las elecciones y la custodia de todo el proceso de elecciones, se aplicara el Código de la Democracia en caso de alguna eventualidad</a:t>
            </a:r>
          </a:p>
        </p:txBody>
      </p:sp>
    </p:spTree>
    <p:extLst>
      <p:ext uri="{BB962C8B-B14F-4D97-AF65-F5344CB8AC3E}">
        <p14:creationId xmlns:p14="http://schemas.microsoft.com/office/powerpoint/2010/main" val="14763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"/>
          <p:cNvSpPr/>
          <p:nvPr/>
        </p:nvSpPr>
        <p:spPr>
          <a:xfrm>
            <a:off x="406077" y="5540098"/>
            <a:ext cx="3860534" cy="101925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Toda la documentación procesada de las elecciones, será entregada a la Secretaria Ejecutiva del Consejo Cantonal</a:t>
            </a:r>
          </a:p>
        </p:txBody>
      </p:sp>
      <p:sp>
        <p:nvSpPr>
          <p:cNvPr id="56" name="1 Rectángulo redondeado"/>
          <p:cNvSpPr/>
          <p:nvPr/>
        </p:nvSpPr>
        <p:spPr>
          <a:xfrm>
            <a:off x="251521" y="360198"/>
            <a:ext cx="7963818" cy="89418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ASESORIA TECNICA PARA LA DESIGNACION DE LOS CANDIDATOS DE  LA SOCIEDAD CIVIL AL CONSJEO CANTONAL</a:t>
            </a:r>
          </a:p>
        </p:txBody>
      </p:sp>
      <p:sp>
        <p:nvSpPr>
          <p:cNvPr id="57" name="2 Rectángulo"/>
          <p:cNvSpPr/>
          <p:nvPr/>
        </p:nvSpPr>
        <p:spPr>
          <a:xfrm>
            <a:off x="438160" y="1478892"/>
            <a:ext cx="3828452" cy="18060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Durante el proceso de elecciones y entrega de papeletas de votación, existirá personal encargado del control y vigilancia, para evitar la perdida de papeletas.   </a:t>
            </a: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31 Rectángulo"/>
          <p:cNvSpPr/>
          <p:nvPr/>
        </p:nvSpPr>
        <p:spPr>
          <a:xfrm>
            <a:off x="422118" y="3509495"/>
            <a:ext cx="3828452" cy="13967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custodia de todo el proceso de elecciones de los representantes de la sociedad civil, estará a cargo de la Secretaria Ejecutiva del Consejo Cantonal. </a:t>
            </a:r>
          </a:p>
        </p:txBody>
      </p:sp>
      <p:sp>
        <p:nvSpPr>
          <p:cNvPr id="62" name="31 Rectángulo"/>
          <p:cNvSpPr/>
          <p:nvPr/>
        </p:nvSpPr>
        <p:spPr>
          <a:xfrm>
            <a:off x="4935616" y="4243627"/>
            <a:ext cx="3809269" cy="1806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Junta Receptora del Voto estará integrado por tres representantes: del Consejo Nacional Electoral en Loja, del Municipio de  Loja y del Centro de Apoyo Social Municipal de Loja, teniendo la responsabilidad de abrir y cerrar las elecciones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791305" y="1728077"/>
            <a:ext cx="3960438" cy="1806095"/>
          </a:xfrm>
          <a:prstGeom prst="roundRect">
            <a:avLst/>
          </a:prstGeom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sector social de discapacidades, que han sido designados candidatos a participar en la elecciones de representantes de la sociedad civil al Consejo Cantonal, se permitirá el voto asistido.</a:t>
            </a:r>
          </a:p>
        </p:txBody>
      </p:sp>
    </p:spTree>
    <p:extLst>
      <p:ext uri="{BB962C8B-B14F-4D97-AF65-F5344CB8AC3E}">
        <p14:creationId xmlns:p14="http://schemas.microsoft.com/office/powerpoint/2010/main" val="13734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3" name="13 Grupo"/>
          <p:cNvGrpSpPr>
            <a:grpSpLocks/>
          </p:cNvGrpSpPr>
          <p:nvPr/>
        </p:nvGrpSpPr>
        <p:grpSpPr bwMode="auto">
          <a:xfrm>
            <a:off x="1835696" y="620688"/>
            <a:ext cx="5400599" cy="5810418"/>
            <a:chOff x="179512" y="620687"/>
            <a:chExt cx="3672408" cy="3750914"/>
          </a:xfrm>
        </p:grpSpPr>
        <p:sp>
          <p:nvSpPr>
            <p:cNvPr id="13" name="12 Elipse"/>
            <p:cNvSpPr/>
            <p:nvPr/>
          </p:nvSpPr>
          <p:spPr>
            <a:xfrm>
              <a:off x="179512" y="620687"/>
              <a:ext cx="3672408" cy="36004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grpSp>
          <p:nvGrpSpPr>
            <p:cNvPr id="6161" name="32 Grupo"/>
            <p:cNvGrpSpPr>
              <a:grpSpLocks/>
            </p:cNvGrpSpPr>
            <p:nvPr/>
          </p:nvGrpSpPr>
          <p:grpSpPr bwMode="auto">
            <a:xfrm>
              <a:off x="251841" y="692696"/>
              <a:ext cx="3456063" cy="3678905"/>
              <a:chOff x="3419872" y="1048411"/>
              <a:chExt cx="4608512" cy="5496019"/>
            </a:xfrm>
          </p:grpSpPr>
          <p:sp>
            <p:nvSpPr>
              <p:cNvPr id="8" name="2 Forma libre"/>
              <p:cNvSpPr/>
              <p:nvPr/>
            </p:nvSpPr>
            <p:spPr>
              <a:xfrm>
                <a:off x="3976358" y="2797322"/>
                <a:ext cx="3400893" cy="3747108"/>
              </a:xfrm>
              <a:custGeom>
                <a:avLst/>
                <a:gdLst>
                  <a:gd name="connsiteX0" fmla="*/ 0 w 3196729"/>
                  <a:gd name="connsiteY0" fmla="*/ 1897742 h 3795484"/>
                  <a:gd name="connsiteX1" fmla="*/ 375844 w 3196729"/>
                  <a:gd name="connsiteY1" fmla="*/ 675219 h 3795484"/>
                  <a:gd name="connsiteX2" fmla="*/ 1598369 w 3196729"/>
                  <a:gd name="connsiteY2" fmla="*/ 2 h 3795484"/>
                  <a:gd name="connsiteX3" fmla="*/ 2820891 w 3196729"/>
                  <a:gd name="connsiteY3" fmla="*/ 675223 h 3795484"/>
                  <a:gd name="connsiteX4" fmla="*/ 3196732 w 3196729"/>
                  <a:gd name="connsiteY4" fmla="*/ 1897746 h 3795484"/>
                  <a:gd name="connsiteX5" fmla="*/ 2820889 w 3196729"/>
                  <a:gd name="connsiteY5" fmla="*/ 3120269 h 3795484"/>
                  <a:gd name="connsiteX6" fmla="*/ 1598365 w 3196729"/>
                  <a:gd name="connsiteY6" fmla="*/ 3795488 h 3795484"/>
                  <a:gd name="connsiteX7" fmla="*/ 375843 w 3196729"/>
                  <a:gd name="connsiteY7" fmla="*/ 3120267 h 3795484"/>
                  <a:gd name="connsiteX8" fmla="*/ 2 w 3196729"/>
                  <a:gd name="connsiteY8" fmla="*/ 1897744 h 3795484"/>
                  <a:gd name="connsiteX9" fmla="*/ 0 w 3196729"/>
                  <a:gd name="connsiteY9" fmla="*/ 1897742 h 3795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6729" h="3795484">
                    <a:moveTo>
                      <a:pt x="0" y="1897742"/>
                    </a:moveTo>
                    <a:cubicBezTo>
                      <a:pt x="0" y="1450375"/>
                      <a:pt x="133114" y="1017391"/>
                      <a:pt x="375844" y="675219"/>
                    </a:cubicBezTo>
                    <a:cubicBezTo>
                      <a:pt x="679543" y="247101"/>
                      <a:pt x="1126933" y="1"/>
                      <a:pt x="1598369" y="2"/>
                    </a:cubicBezTo>
                    <a:cubicBezTo>
                      <a:pt x="2069804" y="3"/>
                      <a:pt x="2517194" y="247104"/>
                      <a:pt x="2820891" y="675223"/>
                    </a:cubicBezTo>
                    <a:cubicBezTo>
                      <a:pt x="3063620" y="1017395"/>
                      <a:pt x="3196732" y="1450380"/>
                      <a:pt x="3196732" y="1897746"/>
                    </a:cubicBezTo>
                    <a:cubicBezTo>
                      <a:pt x="3196732" y="2345113"/>
                      <a:pt x="3063619" y="2778097"/>
                      <a:pt x="2820889" y="3120269"/>
                    </a:cubicBezTo>
                    <a:cubicBezTo>
                      <a:pt x="2517191" y="3548388"/>
                      <a:pt x="2069801" y="3795488"/>
                      <a:pt x="1598365" y="3795488"/>
                    </a:cubicBezTo>
                    <a:cubicBezTo>
                      <a:pt x="1126930" y="3795488"/>
                      <a:pt x="679540" y="3548386"/>
                      <a:pt x="375843" y="3120267"/>
                    </a:cubicBezTo>
                    <a:cubicBezTo>
                      <a:pt x="133114" y="2778095"/>
                      <a:pt x="1" y="2345110"/>
                      <a:pt x="2" y="1897744"/>
                    </a:cubicBezTo>
                    <a:lnTo>
                      <a:pt x="0" y="1897742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8854" tIns="2080217" rIns="368853" bIns="510931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2000" b="1" dirty="0">
                    <a:solidFill>
                      <a:schemeClr val="tx1"/>
                    </a:solidFill>
                  </a:rPr>
                  <a:t>EN LA  APLICACIÓN DE LOS DERECHOS DE LOS GAP</a:t>
                </a:r>
              </a:p>
            </p:txBody>
          </p:sp>
          <p:sp>
            <p:nvSpPr>
              <p:cNvPr id="9" name="8 Forma libre"/>
              <p:cNvSpPr/>
              <p:nvPr/>
            </p:nvSpPr>
            <p:spPr>
              <a:xfrm>
                <a:off x="4466402" y="1048411"/>
                <a:ext cx="2910848" cy="2895517"/>
              </a:xfrm>
              <a:custGeom>
                <a:avLst/>
                <a:gdLst>
                  <a:gd name="connsiteX0" fmla="*/ 0 w 3003294"/>
                  <a:gd name="connsiteY0" fmla="*/ 1447759 h 2895517"/>
                  <a:gd name="connsiteX1" fmla="*/ 459398 w 3003294"/>
                  <a:gd name="connsiteY1" fmla="*/ 405509 h 2895517"/>
                  <a:gd name="connsiteX2" fmla="*/ 1501649 w 3003294"/>
                  <a:gd name="connsiteY2" fmla="*/ 2 h 2895517"/>
                  <a:gd name="connsiteX3" fmla="*/ 2543899 w 3003294"/>
                  <a:gd name="connsiteY3" fmla="*/ 405512 h 2895517"/>
                  <a:gd name="connsiteX4" fmla="*/ 3003294 w 3003294"/>
                  <a:gd name="connsiteY4" fmla="*/ 1447764 h 2895517"/>
                  <a:gd name="connsiteX5" fmla="*/ 2543897 w 3003294"/>
                  <a:gd name="connsiteY5" fmla="*/ 2490015 h 2895517"/>
                  <a:gd name="connsiteX6" fmla="*/ 1501646 w 3003294"/>
                  <a:gd name="connsiteY6" fmla="*/ 2895523 h 2895517"/>
                  <a:gd name="connsiteX7" fmla="*/ 459395 w 3003294"/>
                  <a:gd name="connsiteY7" fmla="*/ 2490014 h 2895517"/>
                  <a:gd name="connsiteX8" fmla="*/ -1 w 3003294"/>
                  <a:gd name="connsiteY8" fmla="*/ 1447763 h 2895517"/>
                  <a:gd name="connsiteX9" fmla="*/ 0 w 3003294"/>
                  <a:gd name="connsiteY9" fmla="*/ 1447759 h 289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03294" h="2895517">
                    <a:moveTo>
                      <a:pt x="0" y="1447759"/>
                    </a:moveTo>
                    <a:cubicBezTo>
                      <a:pt x="0" y="1054616"/>
                      <a:pt x="165837" y="678378"/>
                      <a:pt x="459398" y="405509"/>
                    </a:cubicBezTo>
                    <a:cubicBezTo>
                      <a:pt x="739272" y="145362"/>
                      <a:pt x="1112885" y="1"/>
                      <a:pt x="1501649" y="2"/>
                    </a:cubicBezTo>
                    <a:cubicBezTo>
                      <a:pt x="1890413" y="2"/>
                      <a:pt x="2264026" y="145365"/>
                      <a:pt x="2543899" y="405512"/>
                    </a:cubicBezTo>
                    <a:cubicBezTo>
                      <a:pt x="2837459" y="678382"/>
                      <a:pt x="3003295" y="1054620"/>
                      <a:pt x="3003294" y="1447764"/>
                    </a:cubicBezTo>
                    <a:cubicBezTo>
                      <a:pt x="3003294" y="1840907"/>
                      <a:pt x="2837458" y="2217145"/>
                      <a:pt x="2543897" y="2490015"/>
                    </a:cubicBezTo>
                    <a:cubicBezTo>
                      <a:pt x="2264023" y="2750162"/>
                      <a:pt x="1890410" y="2895523"/>
                      <a:pt x="1501646" y="2895523"/>
                    </a:cubicBezTo>
                    <a:cubicBezTo>
                      <a:pt x="1112882" y="2895523"/>
                      <a:pt x="739269" y="2750161"/>
                      <a:pt x="459395" y="2490014"/>
                    </a:cubicBezTo>
                    <a:cubicBezTo>
                      <a:pt x="165834" y="2217144"/>
                      <a:pt x="-1" y="1840906"/>
                      <a:pt x="-1" y="1447763"/>
                    </a:cubicBezTo>
                    <a:cubicBezTo>
                      <a:pt x="-1" y="1447762"/>
                      <a:pt x="0" y="1447760"/>
                      <a:pt x="0" y="1447759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346534" tIns="389781" rIns="346534" bIns="1586967" spcCol="1270" anchor="ctr"/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C" sz="2000" b="1" dirty="0">
                    <a:solidFill>
                      <a:srgbClr val="FF0000"/>
                    </a:solidFill>
                  </a:rPr>
                  <a:t>LA PARTICIPACIÓN CIUDADANA</a:t>
                </a:r>
              </a:p>
            </p:txBody>
          </p:sp>
          <p:sp>
            <p:nvSpPr>
              <p:cNvPr id="10" name="9 Forma libre"/>
              <p:cNvSpPr/>
              <p:nvPr/>
            </p:nvSpPr>
            <p:spPr>
              <a:xfrm>
                <a:off x="3419872" y="2266591"/>
                <a:ext cx="2650610" cy="2541718"/>
              </a:xfrm>
              <a:custGeom>
                <a:avLst/>
                <a:gdLst>
                  <a:gd name="connsiteX0" fmla="*/ 0 w 2658535"/>
                  <a:gd name="connsiteY0" fmla="*/ 1329268 h 2658535"/>
                  <a:gd name="connsiteX1" fmla="*/ 389335 w 2658535"/>
                  <a:gd name="connsiteY1" fmla="*/ 389334 h 2658535"/>
                  <a:gd name="connsiteX2" fmla="*/ 1329270 w 2658535"/>
                  <a:gd name="connsiteY2" fmla="*/ 2 h 2658535"/>
                  <a:gd name="connsiteX3" fmla="*/ 2269204 w 2658535"/>
                  <a:gd name="connsiteY3" fmla="*/ 389337 h 2658535"/>
                  <a:gd name="connsiteX4" fmla="*/ 2658536 w 2658535"/>
                  <a:gd name="connsiteY4" fmla="*/ 1329272 h 2658535"/>
                  <a:gd name="connsiteX5" fmla="*/ 2269202 w 2658535"/>
                  <a:gd name="connsiteY5" fmla="*/ 2269207 h 2658535"/>
                  <a:gd name="connsiteX6" fmla="*/ 1329267 w 2658535"/>
                  <a:gd name="connsiteY6" fmla="*/ 2658540 h 2658535"/>
                  <a:gd name="connsiteX7" fmla="*/ 389333 w 2658535"/>
                  <a:gd name="connsiteY7" fmla="*/ 2269206 h 2658535"/>
                  <a:gd name="connsiteX8" fmla="*/ 0 w 2658535"/>
                  <a:gd name="connsiteY8" fmla="*/ 1329271 h 2658535"/>
                  <a:gd name="connsiteX9" fmla="*/ 0 w 2658535"/>
                  <a:gd name="connsiteY9" fmla="*/ 1329268 h 2658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58535" h="2658535">
                    <a:moveTo>
                      <a:pt x="0" y="1329268"/>
                    </a:moveTo>
                    <a:cubicBezTo>
                      <a:pt x="0" y="976724"/>
                      <a:pt x="140048" y="638620"/>
                      <a:pt x="389335" y="389334"/>
                    </a:cubicBezTo>
                    <a:cubicBezTo>
                      <a:pt x="638622" y="140048"/>
                      <a:pt x="976726" y="1"/>
                      <a:pt x="1329270" y="2"/>
                    </a:cubicBezTo>
                    <a:cubicBezTo>
                      <a:pt x="1681814" y="2"/>
                      <a:pt x="2019918" y="140050"/>
                      <a:pt x="2269204" y="389337"/>
                    </a:cubicBezTo>
                    <a:cubicBezTo>
                      <a:pt x="2518490" y="638624"/>
                      <a:pt x="2658537" y="976728"/>
                      <a:pt x="2658536" y="1329272"/>
                    </a:cubicBezTo>
                    <a:cubicBezTo>
                      <a:pt x="2658536" y="1681816"/>
                      <a:pt x="2518488" y="2019921"/>
                      <a:pt x="2269202" y="2269207"/>
                    </a:cubicBezTo>
                    <a:cubicBezTo>
                      <a:pt x="2019916" y="2518493"/>
                      <a:pt x="1681811" y="2658541"/>
                      <a:pt x="1329267" y="2658540"/>
                    </a:cubicBezTo>
                    <a:cubicBezTo>
                      <a:pt x="976723" y="2658540"/>
                      <a:pt x="638619" y="2518492"/>
                      <a:pt x="389333" y="2269206"/>
                    </a:cubicBezTo>
                    <a:cubicBezTo>
                      <a:pt x="140047" y="2019920"/>
                      <a:pt x="0" y="1681815"/>
                      <a:pt x="0" y="1329271"/>
                    </a:cubicBezTo>
                    <a:lnTo>
                      <a:pt x="0" y="1329268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alpha val="50000"/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alpha val="50000"/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44000" tIns="306754" rIns="1080000" bIns="306754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2000" b="1" dirty="0"/>
                  <a:t>FORTALECE</a:t>
                </a:r>
                <a:endParaRPr lang="es-EC" sz="2000" b="1" dirty="0"/>
              </a:p>
            </p:txBody>
          </p:sp>
          <p:sp>
            <p:nvSpPr>
              <p:cNvPr id="11" name="10 Forma libre"/>
              <p:cNvSpPr/>
              <p:nvPr/>
            </p:nvSpPr>
            <p:spPr>
              <a:xfrm>
                <a:off x="5117536" y="2224302"/>
                <a:ext cx="2910848" cy="2584007"/>
              </a:xfrm>
              <a:custGeom>
                <a:avLst/>
                <a:gdLst>
                  <a:gd name="connsiteX0" fmla="*/ 0 w 3003294"/>
                  <a:gd name="connsiteY0" fmla="*/ 1447759 h 2895517"/>
                  <a:gd name="connsiteX1" fmla="*/ 459398 w 3003294"/>
                  <a:gd name="connsiteY1" fmla="*/ 405509 h 2895517"/>
                  <a:gd name="connsiteX2" fmla="*/ 1501649 w 3003294"/>
                  <a:gd name="connsiteY2" fmla="*/ 2 h 2895517"/>
                  <a:gd name="connsiteX3" fmla="*/ 2543899 w 3003294"/>
                  <a:gd name="connsiteY3" fmla="*/ 405512 h 2895517"/>
                  <a:gd name="connsiteX4" fmla="*/ 3003294 w 3003294"/>
                  <a:gd name="connsiteY4" fmla="*/ 1447764 h 2895517"/>
                  <a:gd name="connsiteX5" fmla="*/ 2543897 w 3003294"/>
                  <a:gd name="connsiteY5" fmla="*/ 2490015 h 2895517"/>
                  <a:gd name="connsiteX6" fmla="*/ 1501646 w 3003294"/>
                  <a:gd name="connsiteY6" fmla="*/ 2895523 h 2895517"/>
                  <a:gd name="connsiteX7" fmla="*/ 459395 w 3003294"/>
                  <a:gd name="connsiteY7" fmla="*/ 2490014 h 2895517"/>
                  <a:gd name="connsiteX8" fmla="*/ -1 w 3003294"/>
                  <a:gd name="connsiteY8" fmla="*/ 1447763 h 2895517"/>
                  <a:gd name="connsiteX9" fmla="*/ 0 w 3003294"/>
                  <a:gd name="connsiteY9" fmla="*/ 1447759 h 289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03294" h="2895517">
                    <a:moveTo>
                      <a:pt x="0" y="1447759"/>
                    </a:moveTo>
                    <a:cubicBezTo>
                      <a:pt x="0" y="1054616"/>
                      <a:pt x="165837" y="678378"/>
                      <a:pt x="459398" y="405509"/>
                    </a:cubicBezTo>
                    <a:cubicBezTo>
                      <a:pt x="739272" y="145362"/>
                      <a:pt x="1112885" y="1"/>
                      <a:pt x="1501649" y="2"/>
                    </a:cubicBezTo>
                    <a:cubicBezTo>
                      <a:pt x="1890413" y="2"/>
                      <a:pt x="2264026" y="145365"/>
                      <a:pt x="2543899" y="405512"/>
                    </a:cubicBezTo>
                    <a:cubicBezTo>
                      <a:pt x="2837459" y="678382"/>
                      <a:pt x="3003295" y="1054620"/>
                      <a:pt x="3003294" y="1447764"/>
                    </a:cubicBezTo>
                    <a:cubicBezTo>
                      <a:pt x="3003294" y="1840907"/>
                      <a:pt x="2837458" y="2217145"/>
                      <a:pt x="2543897" y="2490015"/>
                    </a:cubicBezTo>
                    <a:cubicBezTo>
                      <a:pt x="2264023" y="2750162"/>
                      <a:pt x="1890410" y="2895523"/>
                      <a:pt x="1501646" y="2895523"/>
                    </a:cubicBezTo>
                    <a:cubicBezTo>
                      <a:pt x="1112882" y="2895523"/>
                      <a:pt x="739269" y="2750161"/>
                      <a:pt x="459395" y="2490014"/>
                    </a:cubicBezTo>
                    <a:cubicBezTo>
                      <a:pt x="165834" y="2217144"/>
                      <a:pt x="-1" y="1840906"/>
                      <a:pt x="-1" y="1447763"/>
                    </a:cubicBezTo>
                    <a:cubicBezTo>
                      <a:pt x="-1" y="1447762"/>
                      <a:pt x="0" y="1447760"/>
                      <a:pt x="0" y="1447759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alpha val="50000"/>
                  <a:hueOff val="-3311292"/>
                  <a:satOff val="13270"/>
                  <a:lumOff val="2876"/>
                  <a:alphaOff val="0"/>
                </a:schemeClr>
              </a:fillRef>
              <a:effectRef idx="2">
                <a:schemeClr val="accent5">
                  <a:alpha val="50000"/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296000" tIns="334098" rIns="180000" bIns="334099" spcCol="1270" anchor="ctr"/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2000" b="1" dirty="0"/>
                  <a:t>PROCESOS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15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1 Rectángulo redondeado">
            <a:extLst>
              <a:ext uri="{FF2B5EF4-FFF2-40B4-BE49-F238E27FC236}">
                <a16:creationId xmlns:a16="http://schemas.microsoft.com/office/drawing/2014/main" id="{F18D5E18-2497-428D-AEA8-8E54DD1EA8FE}"/>
              </a:ext>
            </a:extLst>
          </p:cNvPr>
          <p:cNvSpPr/>
          <p:nvPr/>
        </p:nvSpPr>
        <p:spPr>
          <a:xfrm>
            <a:off x="3270250" y="116632"/>
            <a:ext cx="4758134" cy="504056"/>
          </a:xfrm>
          <a:prstGeom prst="roundRect">
            <a:avLst/>
          </a:prstGeom>
        </p:spPr>
        <p:style>
          <a:lnRef idx="3">
            <a:schemeClr val="lt1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s-ES_tradnl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CONFORMACIÓN </a:t>
            </a:r>
            <a:r>
              <a:rPr lang="es-ES_tradnl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DEL CONSEJO CANTONAL </a:t>
            </a:r>
          </a:p>
        </p:txBody>
      </p:sp>
      <p:pic>
        <p:nvPicPr>
          <p:cNvPr id="23" name="40 Imagen" descr="G:\mec_logo2.png">
            <a:extLst>
              <a:ext uri="{FF2B5EF4-FFF2-40B4-BE49-F238E27FC236}">
                <a16:creationId xmlns:a16="http://schemas.microsoft.com/office/drawing/2014/main" id="{D6FB665C-D8A5-4D3D-8A89-1CA4DADAE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84953"/>
            <a:ext cx="1944216" cy="108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28 Imagen" descr="C:\Users\Invitado\Desktop\MIES.jpg">
            <a:extLst>
              <a:ext uri="{FF2B5EF4-FFF2-40B4-BE49-F238E27FC236}">
                <a16:creationId xmlns:a16="http://schemas.microsoft.com/office/drawing/2014/main" id="{1DC0C73F-BC64-446C-AE23-1A619B48C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57" y="2345228"/>
            <a:ext cx="1944216" cy="10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29 Imagen" descr="https://encrypted-tbn0.gstatic.com/images?q=tbn:ANd9GcRsa6qG8aSvZ3bCtW-uamHWt-qDdqiQEiMVc0ppo9-IkewlTtTp4VQrTg">
            <a:extLst>
              <a:ext uri="{FF2B5EF4-FFF2-40B4-BE49-F238E27FC236}">
                <a16:creationId xmlns:a16="http://schemas.microsoft.com/office/drawing/2014/main" id="{95A2CA19-844E-41EB-9B82-12A8D11CA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88" y="3579121"/>
            <a:ext cx="1742656" cy="10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45 Rectángulo">
            <a:extLst>
              <a:ext uri="{FF2B5EF4-FFF2-40B4-BE49-F238E27FC236}">
                <a16:creationId xmlns:a16="http://schemas.microsoft.com/office/drawing/2014/main" id="{C8B73514-3DCA-45B8-87D4-9DD23C43EF87}"/>
              </a:ext>
            </a:extLst>
          </p:cNvPr>
          <p:cNvSpPr/>
          <p:nvPr/>
        </p:nvSpPr>
        <p:spPr>
          <a:xfrm>
            <a:off x="1042988" y="185738"/>
            <a:ext cx="2227262" cy="579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C" sz="1200" b="1" dirty="0">
                <a:solidFill>
                  <a:schemeClr val="tx1"/>
                </a:solidFill>
              </a:rPr>
              <a:t>Consejo Cantonal de Protección de derechos de Loja</a:t>
            </a:r>
          </a:p>
        </p:txBody>
      </p:sp>
      <p:pic>
        <p:nvPicPr>
          <p:cNvPr id="8235" name="Imagen 5">
            <a:extLst>
              <a:ext uri="{FF2B5EF4-FFF2-40B4-BE49-F238E27FC236}">
                <a16:creationId xmlns:a16="http://schemas.microsoft.com/office/drawing/2014/main" id="{61852486-75C0-4674-B3E8-96EED482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42863"/>
            <a:ext cx="971550" cy="7223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7" name="2 Marcador de número de diapositiva">
            <a:extLst>
              <a:ext uri="{FF2B5EF4-FFF2-40B4-BE49-F238E27FC236}">
                <a16:creationId xmlns:a16="http://schemas.microsoft.com/office/drawing/2014/main" id="{6C798FA5-B2A2-4CA9-B2A9-D60DCFE1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61A9DE-698F-405B-A311-F19121C218ED}" type="slidenum">
              <a:rPr lang="es-EC" altLang="es-E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es-EC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4" name="Imagen 5">
            <a:extLst>
              <a:ext uri="{FF2B5EF4-FFF2-40B4-BE49-F238E27FC236}">
                <a16:creationId xmlns:a16="http://schemas.microsoft.com/office/drawing/2014/main" id="{D8BF6CF4-9B98-4FD4-AF24-91D21FEF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53" y="2246515"/>
            <a:ext cx="1127125" cy="10851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Imagen 61" descr="Centro de Apoyo Social Municipal de Loja | Loja">
            <a:extLst>
              <a:ext uri="{FF2B5EF4-FFF2-40B4-BE49-F238E27FC236}">
                <a16:creationId xmlns:a16="http://schemas.microsoft.com/office/drawing/2014/main" id="{6F146332-FF30-4FF1-B7CD-15D363F052F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8" y="4841127"/>
            <a:ext cx="1789442" cy="120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Imagen 68" descr="Conagopare Loja Sitio Oficial | Loja">
            <a:extLst>
              <a:ext uri="{FF2B5EF4-FFF2-40B4-BE49-F238E27FC236}">
                <a16:creationId xmlns:a16="http://schemas.microsoft.com/office/drawing/2014/main" id="{DA4FA575-9CE8-41E8-AA3D-7262F983458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78949"/>
            <a:ext cx="1944216" cy="116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Imagen 69" descr="La Defensoría de la... - Procurador de los Derechos Humanos | Facebook">
            <a:extLst>
              <a:ext uri="{FF2B5EF4-FFF2-40B4-BE49-F238E27FC236}">
                <a16:creationId xmlns:a16="http://schemas.microsoft.com/office/drawing/2014/main" id="{C6AF0895-1A89-4056-9FCB-3DDC0550037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26" y="2175506"/>
            <a:ext cx="1762840" cy="908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Imagen 70" descr="Diseño de logotipo de amigos de diseño plano">
            <a:extLst>
              <a:ext uri="{FF2B5EF4-FFF2-40B4-BE49-F238E27FC236}">
                <a16:creationId xmlns:a16="http://schemas.microsoft.com/office/drawing/2014/main" id="{B08036C2-261A-4CF2-882B-8C7864E60B7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522" y="2168306"/>
            <a:ext cx="1762839" cy="915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image-content" descr="Logotipo vectorial de atención médica - 140891595">
            <a:extLst>
              <a:ext uri="{FF2B5EF4-FFF2-40B4-BE49-F238E27FC236}">
                <a16:creationId xmlns:a16="http://schemas.microsoft.com/office/drawing/2014/main" id="{343A8AC9-0C39-4740-B5A1-6CA853730FB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65" y="3305810"/>
            <a:ext cx="1742656" cy="908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Imagen 72" descr="Descarga gratuita de Logotipo, Símbolo Imágen de Png">
            <a:extLst>
              <a:ext uri="{FF2B5EF4-FFF2-40B4-BE49-F238E27FC236}">
                <a16:creationId xmlns:a16="http://schemas.microsoft.com/office/drawing/2014/main" id="{C5A8BE6D-83B6-4464-837A-0E675F2369D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29" y="3284055"/>
            <a:ext cx="1774384" cy="93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Imagen 73" descr="personas">
            <a:extLst>
              <a:ext uri="{FF2B5EF4-FFF2-40B4-BE49-F238E27FC236}">
                <a16:creationId xmlns:a16="http://schemas.microsoft.com/office/drawing/2014/main" id="{1B97BE58-BFD9-4B64-868F-249F6534829A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35" y="4395531"/>
            <a:ext cx="1707986" cy="108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AC28F859-8988-4D63-B06D-8C9D2B1AFFA4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66" y="4414359"/>
            <a:ext cx="1774384" cy="1066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Imagen 76" descr="Participación png imágenes | PNGWing">
            <a:extLst>
              <a:ext uri="{FF2B5EF4-FFF2-40B4-BE49-F238E27FC236}">
                <a16:creationId xmlns:a16="http://schemas.microsoft.com/office/drawing/2014/main" id="{CAA9117F-821F-4D7B-9F78-1AB5F700957E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88" y="5661687"/>
            <a:ext cx="1707378" cy="108515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31 Rectángulo">
            <a:extLst>
              <a:ext uri="{FF2B5EF4-FFF2-40B4-BE49-F238E27FC236}">
                <a16:creationId xmlns:a16="http://schemas.microsoft.com/office/drawing/2014/main" id="{AB594383-3E65-4E09-AB9E-1CDA3CCED296}"/>
              </a:ext>
            </a:extLst>
          </p:cNvPr>
          <p:cNvSpPr/>
          <p:nvPr/>
        </p:nvSpPr>
        <p:spPr>
          <a:xfrm>
            <a:off x="604553" y="1156913"/>
            <a:ext cx="3517420" cy="7530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REPRESENTANTES DEL ESTADO</a:t>
            </a:r>
          </a:p>
        </p:txBody>
      </p:sp>
      <p:sp>
        <p:nvSpPr>
          <p:cNvPr id="79" name="31 Rectángulo">
            <a:extLst>
              <a:ext uri="{FF2B5EF4-FFF2-40B4-BE49-F238E27FC236}">
                <a16:creationId xmlns:a16="http://schemas.microsoft.com/office/drawing/2014/main" id="{E0E9C23C-4710-4E85-B54C-E8269FFED766}"/>
              </a:ext>
            </a:extLst>
          </p:cNvPr>
          <p:cNvSpPr/>
          <p:nvPr/>
        </p:nvSpPr>
        <p:spPr>
          <a:xfrm>
            <a:off x="4722526" y="1145774"/>
            <a:ext cx="3918171" cy="7530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REPRESENTANTES DE LA SOCIEDAD CIVIL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E12C439-8575-44D0-B9E3-3EDD5B7557B4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" y="218966"/>
            <a:ext cx="971551" cy="615315"/>
          </a:xfrm>
          <a:prstGeom prst="rect">
            <a:avLst/>
          </a:prstGeom>
          <a:solidFill>
            <a:sysClr val="window" lastClr="FFFFFF"/>
          </a:solidFill>
          <a:effectLst/>
          <a:scene3d>
            <a:camera prst="orthographicFront"/>
            <a:lightRig rig="flat" dir="t"/>
          </a:scene3d>
          <a:sp3d prstMaterial="powder">
            <a:bevelB w="139700" prst="cross"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"/>
          <p:cNvSpPr/>
          <p:nvPr/>
        </p:nvSpPr>
        <p:spPr>
          <a:xfrm>
            <a:off x="322146" y="5481785"/>
            <a:ext cx="3860534" cy="1387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miembros principales y suplentes de la sociedad civil, serán elegidos por colegios electorales convocados por el Consejo Cantonal</a:t>
            </a:r>
          </a:p>
        </p:txBody>
      </p:sp>
      <p:sp>
        <p:nvSpPr>
          <p:cNvPr id="56" name="1 Rectángulo redondeado"/>
          <p:cNvSpPr/>
          <p:nvPr/>
        </p:nvSpPr>
        <p:spPr>
          <a:xfrm>
            <a:off x="251520" y="404664"/>
            <a:ext cx="7963818" cy="1008112"/>
          </a:xfrm>
          <a:prstGeom prst="roundRect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3200" b="1" dirty="0">
                <a:solidFill>
                  <a:srgbClr val="FF0000"/>
                </a:solidFill>
              </a:rPr>
              <a:t>ORDENANZA 23-2013 VIGENTE DEL CONSEJO CANTONAL </a:t>
            </a:r>
          </a:p>
        </p:txBody>
      </p:sp>
      <p:sp>
        <p:nvSpPr>
          <p:cNvPr id="57" name="2 Rectángulo"/>
          <p:cNvSpPr/>
          <p:nvPr/>
        </p:nvSpPr>
        <p:spPr>
          <a:xfrm>
            <a:off x="4733460" y="1638171"/>
            <a:ext cx="1863836" cy="350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Artículo 11:  </a:t>
            </a:r>
            <a:endParaRPr lang="es-EC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31 Rectángulo"/>
          <p:cNvSpPr/>
          <p:nvPr/>
        </p:nvSpPr>
        <p:spPr>
          <a:xfrm>
            <a:off x="296812" y="2214412"/>
            <a:ext cx="3633361" cy="2304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Señor Alcalde y Presidente del Consejo Cantonal, solicita la participación de las Instituciones para la conformación de la Comisión Electoral, integrada por 5 representantes: CNE, MIES, CPCCS, CNII y represente de la Comisión de </a:t>
            </a:r>
            <a:r>
              <a:rPr lang="es-EC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 </a:t>
            </a: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y </a:t>
            </a:r>
            <a:r>
              <a:rPr lang="es-EC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Género </a:t>
            </a: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 Cabildo Municipal  </a:t>
            </a:r>
          </a:p>
        </p:txBody>
      </p:sp>
      <p:sp>
        <p:nvSpPr>
          <p:cNvPr id="62" name="31 Rectángulo"/>
          <p:cNvSpPr/>
          <p:nvPr/>
        </p:nvSpPr>
        <p:spPr>
          <a:xfrm>
            <a:off x="4630254" y="2137498"/>
            <a:ext cx="3633361" cy="1378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delegados de las organizaciones sociales,  serán nominados democráticamente , mediante procesos electorales internos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699493" y="4518668"/>
            <a:ext cx="3795606" cy="1978749"/>
          </a:xfrm>
          <a:prstGeom prst="roundRect">
            <a:avLst/>
          </a:prstGeom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Los miembros de la sociedad civil del Consejo Cantonal, tendrán un periodo de 4 años, tiempo que dura el periodo del Alcalde electo. </a:t>
            </a:r>
          </a:p>
        </p:txBody>
      </p:sp>
      <p:sp>
        <p:nvSpPr>
          <p:cNvPr id="10" name="2 Rectángulo">
            <a:extLst>
              <a:ext uri="{FF2B5EF4-FFF2-40B4-BE49-F238E27FC236}">
                <a16:creationId xmlns:a16="http://schemas.microsoft.com/office/drawing/2014/main" id="{2FB23D71-BDF2-44EA-900A-EC72291103E6}"/>
              </a:ext>
            </a:extLst>
          </p:cNvPr>
          <p:cNvSpPr/>
          <p:nvPr/>
        </p:nvSpPr>
        <p:spPr>
          <a:xfrm>
            <a:off x="386527" y="4910725"/>
            <a:ext cx="1863836" cy="350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Artículo. 14: </a:t>
            </a:r>
            <a:endParaRPr lang="es-EC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Rectángulo">
            <a:extLst>
              <a:ext uri="{FF2B5EF4-FFF2-40B4-BE49-F238E27FC236}">
                <a16:creationId xmlns:a16="http://schemas.microsoft.com/office/drawing/2014/main" id="{B66F4442-657F-4C7C-8954-E0166738BB05}"/>
              </a:ext>
            </a:extLst>
          </p:cNvPr>
          <p:cNvSpPr/>
          <p:nvPr/>
        </p:nvSpPr>
        <p:spPr>
          <a:xfrm>
            <a:off x="395536" y="1633445"/>
            <a:ext cx="2628696" cy="3602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Artículo 8, inciso 1  </a:t>
            </a:r>
            <a:endParaRPr lang="es-EC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2 Rectángulo">
            <a:extLst>
              <a:ext uri="{FF2B5EF4-FFF2-40B4-BE49-F238E27FC236}">
                <a16:creationId xmlns:a16="http://schemas.microsoft.com/office/drawing/2014/main" id="{503BE9BF-59F7-42F6-8B52-016C20969EBA}"/>
              </a:ext>
            </a:extLst>
          </p:cNvPr>
          <p:cNvSpPr/>
          <p:nvPr/>
        </p:nvSpPr>
        <p:spPr>
          <a:xfrm>
            <a:off x="4664716" y="3851470"/>
            <a:ext cx="1863836" cy="3602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Artículo 17:  </a:t>
            </a:r>
            <a:endParaRPr lang="es-EC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 redondeado"/>
          <p:cNvSpPr/>
          <p:nvPr/>
        </p:nvSpPr>
        <p:spPr>
          <a:xfrm>
            <a:off x="226979" y="1224869"/>
            <a:ext cx="8354594" cy="39286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ORGANIZACIONES DE HECHO</a:t>
            </a:r>
          </a:p>
        </p:txBody>
      </p:sp>
      <p:sp>
        <p:nvSpPr>
          <p:cNvPr id="56" name="1 Rectángulo redondeado"/>
          <p:cNvSpPr/>
          <p:nvPr/>
        </p:nvSpPr>
        <p:spPr>
          <a:xfrm>
            <a:off x="251520" y="429692"/>
            <a:ext cx="7963818" cy="510999"/>
          </a:xfrm>
          <a:prstGeom prst="roundRect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PARA PARTICIPAR COMO REPRESENTANTES DE LA SOCIDAD CIVIL</a:t>
            </a:r>
          </a:p>
        </p:txBody>
      </p:sp>
      <p:sp>
        <p:nvSpPr>
          <p:cNvPr id="58" name="31 Rectángulo"/>
          <p:cNvSpPr/>
          <p:nvPr/>
        </p:nvSpPr>
        <p:spPr>
          <a:xfrm>
            <a:off x="251518" y="3621550"/>
            <a:ext cx="8345106" cy="52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Certificación de ser  socio activo y pertenecer mínimo un año a la organización social</a:t>
            </a:r>
          </a:p>
        </p:txBody>
      </p:sp>
      <p:sp>
        <p:nvSpPr>
          <p:cNvPr id="60" name="31 Rectángulo"/>
          <p:cNvSpPr/>
          <p:nvPr/>
        </p:nvSpPr>
        <p:spPr>
          <a:xfrm>
            <a:off x="251519" y="2324172"/>
            <a:ext cx="8354815" cy="5909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Formulario de inscripción legalizado por el Presidente, Secretario  de la organización social  y firmada por los Cantonatos</a:t>
            </a:r>
          </a:p>
        </p:txBody>
      </p:sp>
      <p:sp>
        <p:nvSpPr>
          <p:cNvPr id="61" name="31 Rectángulo"/>
          <p:cNvSpPr/>
          <p:nvPr/>
        </p:nvSpPr>
        <p:spPr>
          <a:xfrm>
            <a:off x="261227" y="3078843"/>
            <a:ext cx="8345106" cy="3925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Acta de Asamblea General constitutiva de conformación</a:t>
            </a:r>
            <a:endParaRPr lang="es-EC" sz="1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31 Rectángulo">
            <a:extLst>
              <a:ext uri="{FF2B5EF4-FFF2-40B4-BE49-F238E27FC236}">
                <a16:creationId xmlns:a16="http://schemas.microsoft.com/office/drawing/2014/main" id="{3AF31E36-D1DD-4196-BBC3-282C6BB11C37}"/>
              </a:ext>
            </a:extLst>
          </p:cNvPr>
          <p:cNvSpPr/>
          <p:nvPr/>
        </p:nvSpPr>
        <p:spPr>
          <a:xfrm>
            <a:off x="251521" y="1767577"/>
            <a:ext cx="8354594" cy="3928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Cédula de Identidad</a:t>
            </a:r>
          </a:p>
        </p:txBody>
      </p:sp>
      <p:sp>
        <p:nvSpPr>
          <p:cNvPr id="14" name="31 Rectángulo">
            <a:extLst>
              <a:ext uri="{FF2B5EF4-FFF2-40B4-BE49-F238E27FC236}">
                <a16:creationId xmlns:a16="http://schemas.microsoft.com/office/drawing/2014/main" id="{C38280B3-0BE7-4CD9-BEF4-9C9187DEF60E}"/>
              </a:ext>
            </a:extLst>
          </p:cNvPr>
          <p:cNvSpPr/>
          <p:nvPr/>
        </p:nvSpPr>
        <p:spPr>
          <a:xfrm>
            <a:off x="226978" y="4318194"/>
            <a:ext cx="8379355" cy="527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 de auspicio de postulación emitida por la organización social a la que pertenece;</a:t>
            </a:r>
            <a:endParaRPr lang="es-EC" sz="1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31 Rectángulo">
            <a:extLst>
              <a:ext uri="{FF2B5EF4-FFF2-40B4-BE49-F238E27FC236}">
                <a16:creationId xmlns:a16="http://schemas.microsoft.com/office/drawing/2014/main" id="{12CE900C-7F86-44F7-8542-4D9AD2B60765}"/>
              </a:ext>
            </a:extLst>
          </p:cNvPr>
          <p:cNvSpPr/>
          <p:nvPr/>
        </p:nvSpPr>
        <p:spPr>
          <a:xfrm>
            <a:off x="226759" y="5017308"/>
            <a:ext cx="8379355" cy="783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Acta de Asamblea General de elección del representante candidato principal y suplente; debidamente legalizada por el Presidente  y Secretario de la organización social a la que pertenecen</a:t>
            </a:r>
            <a: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s-EC" sz="1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31 Rectángulo">
            <a:extLst>
              <a:ext uri="{FF2B5EF4-FFF2-40B4-BE49-F238E27FC236}">
                <a16:creationId xmlns:a16="http://schemas.microsoft.com/office/drawing/2014/main" id="{8A2974EC-56A9-43D3-A773-056CCAB0D349}"/>
              </a:ext>
            </a:extLst>
          </p:cNvPr>
          <p:cNvSpPr/>
          <p:nvPr/>
        </p:nvSpPr>
        <p:spPr>
          <a:xfrm>
            <a:off x="226760" y="5923025"/>
            <a:ext cx="8379354" cy="783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Declaración juramentada que el postulante no esté inmerso en inhabilidades e incompatibilidades señaladas en el  artículo 14 literal c) del Reglamento Especial de Elecciones; acepto para los niños y adolescentes</a:t>
            </a:r>
            <a:endParaRPr lang="es-EC" sz="1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 redondeado"/>
          <p:cNvSpPr/>
          <p:nvPr/>
        </p:nvSpPr>
        <p:spPr>
          <a:xfrm>
            <a:off x="226979" y="1224869"/>
            <a:ext cx="8354594" cy="39286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ORGANIZACIONES DE DERECHO</a:t>
            </a:r>
          </a:p>
        </p:txBody>
      </p:sp>
      <p:sp>
        <p:nvSpPr>
          <p:cNvPr id="56" name="1 Rectángulo redondeado"/>
          <p:cNvSpPr/>
          <p:nvPr/>
        </p:nvSpPr>
        <p:spPr>
          <a:xfrm>
            <a:off x="251520" y="429692"/>
            <a:ext cx="7963818" cy="510999"/>
          </a:xfrm>
          <a:prstGeom prst="roundRect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PARA PARTICIPAR COMO REPRESENTENTES DE LA SOCIDAD CIVIL</a:t>
            </a:r>
          </a:p>
        </p:txBody>
      </p:sp>
      <p:sp>
        <p:nvSpPr>
          <p:cNvPr id="58" name="31 Rectángulo"/>
          <p:cNvSpPr/>
          <p:nvPr/>
        </p:nvSpPr>
        <p:spPr>
          <a:xfrm>
            <a:off x="251518" y="3621550"/>
            <a:ext cx="8345106" cy="52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Certificación de ser  socio activo y pertenecer mínimo un año a la organización social</a:t>
            </a:r>
          </a:p>
        </p:txBody>
      </p:sp>
      <p:sp>
        <p:nvSpPr>
          <p:cNvPr id="60" name="31 Rectángulo"/>
          <p:cNvSpPr/>
          <p:nvPr/>
        </p:nvSpPr>
        <p:spPr>
          <a:xfrm>
            <a:off x="251519" y="2204864"/>
            <a:ext cx="8354815" cy="5909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Formulario de inscripción legalizado por el Presidente, Secretario  de la organización social  y firmada por los Cantonatos</a:t>
            </a:r>
          </a:p>
        </p:txBody>
      </p:sp>
      <p:sp>
        <p:nvSpPr>
          <p:cNvPr id="61" name="31 Rectángulo"/>
          <p:cNvSpPr/>
          <p:nvPr/>
        </p:nvSpPr>
        <p:spPr>
          <a:xfrm>
            <a:off x="261227" y="2967601"/>
            <a:ext cx="8345106" cy="5038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ministerial  del ramo, de la organización de los grupos de atención prioritaria, legalmente establecida</a:t>
            </a:r>
            <a:endParaRPr lang="es-EC" sz="1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31 Rectángulo">
            <a:extLst>
              <a:ext uri="{FF2B5EF4-FFF2-40B4-BE49-F238E27FC236}">
                <a16:creationId xmlns:a16="http://schemas.microsoft.com/office/drawing/2014/main" id="{3AF31E36-D1DD-4196-BBC3-282C6BB11C37}"/>
              </a:ext>
            </a:extLst>
          </p:cNvPr>
          <p:cNvSpPr/>
          <p:nvPr/>
        </p:nvSpPr>
        <p:spPr>
          <a:xfrm>
            <a:off x="251521" y="1667981"/>
            <a:ext cx="8354594" cy="3928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Cédula de Identidad</a:t>
            </a:r>
          </a:p>
        </p:txBody>
      </p:sp>
      <p:sp>
        <p:nvSpPr>
          <p:cNvPr id="14" name="31 Rectángulo">
            <a:extLst>
              <a:ext uri="{FF2B5EF4-FFF2-40B4-BE49-F238E27FC236}">
                <a16:creationId xmlns:a16="http://schemas.microsoft.com/office/drawing/2014/main" id="{C38280B3-0BE7-4CD9-BEF4-9C9187DEF60E}"/>
              </a:ext>
            </a:extLst>
          </p:cNvPr>
          <p:cNvSpPr/>
          <p:nvPr/>
        </p:nvSpPr>
        <p:spPr>
          <a:xfrm>
            <a:off x="226978" y="4318194"/>
            <a:ext cx="8379355" cy="527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 de auspicio de postulación emitida por la organización social a la que pertenece;</a:t>
            </a:r>
            <a:endParaRPr lang="es-EC" sz="1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31 Rectángulo">
            <a:extLst>
              <a:ext uri="{FF2B5EF4-FFF2-40B4-BE49-F238E27FC236}">
                <a16:creationId xmlns:a16="http://schemas.microsoft.com/office/drawing/2014/main" id="{12CE900C-7F86-44F7-8542-4D9AD2B60765}"/>
              </a:ext>
            </a:extLst>
          </p:cNvPr>
          <p:cNvSpPr/>
          <p:nvPr/>
        </p:nvSpPr>
        <p:spPr>
          <a:xfrm>
            <a:off x="226759" y="5017308"/>
            <a:ext cx="8379355" cy="783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Acta de Asamblea General de elección del representante candidato principal y suplente; debidamente legalizada por el Presidente  y Secretario de la organización social a la que pertenecen</a:t>
            </a:r>
            <a: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s-EC" sz="1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31 Rectángulo">
            <a:extLst>
              <a:ext uri="{FF2B5EF4-FFF2-40B4-BE49-F238E27FC236}">
                <a16:creationId xmlns:a16="http://schemas.microsoft.com/office/drawing/2014/main" id="{8A2974EC-56A9-43D3-A773-056CCAB0D349}"/>
              </a:ext>
            </a:extLst>
          </p:cNvPr>
          <p:cNvSpPr/>
          <p:nvPr/>
        </p:nvSpPr>
        <p:spPr>
          <a:xfrm>
            <a:off x="226760" y="5923025"/>
            <a:ext cx="8379354" cy="783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Declaración juramentada que el postulante no esté inmerso en inhabilidades e incompatibilidades señaladas en el  artículo 14 literal c) del Reglamento Especial de Elecciones; acepto para los niños y adolescentes</a:t>
            </a:r>
            <a:endParaRPr lang="es-EC" sz="1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89DED0-23A2-433A-87C5-03A5E87D2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0" r="2828"/>
          <a:stretch/>
        </p:blipFill>
        <p:spPr>
          <a:xfrm>
            <a:off x="251520" y="260648"/>
            <a:ext cx="864096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"/>
          <p:cNvSpPr/>
          <p:nvPr/>
        </p:nvSpPr>
        <p:spPr>
          <a:xfrm>
            <a:off x="406077" y="5002714"/>
            <a:ext cx="3860534" cy="1361805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Las Autoridades Educativas, oficiaran a la Comisión Electoral del Consejo Cantonal, la participación de sus candidatos estudiantiles   </a:t>
            </a:r>
          </a:p>
        </p:txBody>
      </p:sp>
      <p:sp>
        <p:nvSpPr>
          <p:cNvPr id="56" name="1 Rectángulo redondeado"/>
          <p:cNvSpPr/>
          <p:nvPr/>
        </p:nvSpPr>
        <p:spPr>
          <a:xfrm>
            <a:off x="251521" y="360198"/>
            <a:ext cx="7963818" cy="894186"/>
          </a:xfrm>
          <a:prstGeom prst="roundRect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INTERNOS EN LOS GOBIERNOS ESTUDIANTILES PARA LA </a:t>
            </a:r>
            <a:r>
              <a:rPr lang="es-ES_tradn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INSCRIPCIÓN </a:t>
            </a: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CANDIDATOS DE NNA AL CONSEJO CANTONAL</a:t>
            </a:r>
          </a:p>
        </p:txBody>
      </p:sp>
      <p:sp>
        <p:nvSpPr>
          <p:cNvPr id="57" name="2 Rectángulo"/>
          <p:cNvSpPr/>
          <p:nvPr/>
        </p:nvSpPr>
        <p:spPr>
          <a:xfrm>
            <a:off x="605104" y="1797481"/>
            <a:ext cx="3246815" cy="1078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Pueden participar como candidatos los delegados de los Gobiernos estudiantiles</a:t>
            </a: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31 Rectángulo"/>
          <p:cNvSpPr/>
          <p:nvPr/>
        </p:nvSpPr>
        <p:spPr>
          <a:xfrm>
            <a:off x="5071668" y="5056166"/>
            <a:ext cx="3204980" cy="15566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la Asamblea de los candidatos de  NNA, </a:t>
            </a:r>
            <a:r>
              <a:rPr lang="es-EC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contará </a:t>
            </a: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la  </a:t>
            </a:r>
            <a:r>
              <a:rPr lang="es-EC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participación de </a:t>
            </a: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Comisión Electoral, el señor Alcalde y los Concejales </a:t>
            </a:r>
          </a:p>
        </p:txBody>
      </p:sp>
      <p:sp>
        <p:nvSpPr>
          <p:cNvPr id="61" name="31 Rectángulo"/>
          <p:cNvSpPr/>
          <p:nvPr/>
        </p:nvSpPr>
        <p:spPr>
          <a:xfrm>
            <a:off x="438159" y="3319903"/>
            <a:ext cx="3580704" cy="1092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Comisión Electoral, </a:t>
            </a:r>
            <a:r>
              <a:rPr lang="es-EC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realizará </a:t>
            </a: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 invitaciones a los establecimientos Educativos de Loja</a:t>
            </a:r>
          </a:p>
        </p:txBody>
      </p:sp>
      <p:sp>
        <p:nvSpPr>
          <p:cNvPr id="62" name="31 Rectángulo"/>
          <p:cNvSpPr/>
          <p:nvPr/>
        </p:nvSpPr>
        <p:spPr>
          <a:xfrm>
            <a:off x="5011203" y="3284987"/>
            <a:ext cx="3204136" cy="13618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EC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solicitará </a:t>
            </a: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una carta de autorización de los representantes de los NNA; en un formato elaborado para el efecto. 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860032" y="1797481"/>
            <a:ext cx="3531622" cy="1078132"/>
          </a:xfrm>
          <a:prstGeom prst="roundRect">
            <a:avLst/>
          </a:prstGeom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endParaRPr lang="es-EC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participación de los NNA, será desde los 14 años de edad.</a:t>
            </a:r>
          </a:p>
        </p:txBody>
      </p:sp>
    </p:spTree>
    <p:extLst>
      <p:ext uri="{BB962C8B-B14F-4D97-AF65-F5344CB8AC3E}">
        <p14:creationId xmlns:p14="http://schemas.microsoft.com/office/powerpoint/2010/main" val="27196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"/>
          <p:cNvSpPr/>
          <p:nvPr/>
        </p:nvSpPr>
        <p:spPr>
          <a:xfrm>
            <a:off x="406077" y="5002714"/>
            <a:ext cx="3860534" cy="155663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Comisión Electoral, brindará asesoría técnica en las Asambleas Generales internas, en los diferentes procesos de designación de los candidatos dentro de sus propias organizaciones    </a:t>
            </a:r>
          </a:p>
        </p:txBody>
      </p:sp>
      <p:sp>
        <p:nvSpPr>
          <p:cNvPr id="56" name="1 Rectángulo redondeado"/>
          <p:cNvSpPr/>
          <p:nvPr/>
        </p:nvSpPr>
        <p:spPr>
          <a:xfrm>
            <a:off x="539552" y="348929"/>
            <a:ext cx="7963818" cy="894186"/>
          </a:xfrm>
          <a:prstGeom prst="roundRect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INTERNOS EN LAS ORGANIZACIONES PARA LA  </a:t>
            </a:r>
            <a:r>
              <a:rPr lang="es-ES_tradn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DESIGNACIÓN </a:t>
            </a: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CANDIDATOS DE  LA SOCIEDAD CIVIL AL CONSEJO CANTONAL</a:t>
            </a:r>
          </a:p>
        </p:txBody>
      </p:sp>
      <p:sp>
        <p:nvSpPr>
          <p:cNvPr id="57" name="2 Rectángulo"/>
          <p:cNvSpPr/>
          <p:nvPr/>
        </p:nvSpPr>
        <p:spPr>
          <a:xfrm>
            <a:off x="438160" y="1797481"/>
            <a:ext cx="3828452" cy="1078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Será </a:t>
            </a: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forma directa desde sus propias organizaciones sociales, asegurando la paridad de género</a:t>
            </a: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31 Rectángulo"/>
          <p:cNvSpPr/>
          <p:nvPr/>
        </p:nvSpPr>
        <p:spPr>
          <a:xfrm>
            <a:off x="5071667" y="5056166"/>
            <a:ext cx="3748803" cy="15566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cumplimiento de plazos de aplicación del cronograma del proceso de elecciones, serán considerados únicamente los días laborables. </a:t>
            </a:r>
          </a:p>
        </p:txBody>
      </p:sp>
      <p:sp>
        <p:nvSpPr>
          <p:cNvPr id="61" name="31 Rectángulo"/>
          <p:cNvSpPr/>
          <p:nvPr/>
        </p:nvSpPr>
        <p:spPr>
          <a:xfrm>
            <a:off x="438159" y="3284987"/>
            <a:ext cx="3828452" cy="13967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la participación de las organizaciones sociales rurales, la Comisión Electoral </a:t>
            </a:r>
            <a:r>
              <a:rPr lang="es-EC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extenderá la invitación a través de las Juntas Parroquiales</a:t>
            </a:r>
          </a:p>
        </p:txBody>
      </p:sp>
      <p:sp>
        <p:nvSpPr>
          <p:cNvPr id="62" name="31 Rectángulo"/>
          <p:cNvSpPr/>
          <p:nvPr/>
        </p:nvSpPr>
        <p:spPr>
          <a:xfrm>
            <a:off x="5011202" y="3284987"/>
            <a:ext cx="3809269" cy="1556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Todo el proceso de elecciones de los representantes de la sociedad civil, estará sujeto estrictamente a la aplicación del </a:t>
            </a:r>
            <a:r>
              <a:rPr lang="es-EC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cronograma según fechas establecidas 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860032" y="1797480"/>
            <a:ext cx="3960438" cy="1199471"/>
          </a:xfrm>
          <a:prstGeom prst="roundRect">
            <a:avLst/>
          </a:prstGeom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sector de </a:t>
            </a:r>
            <a:r>
              <a:rPr lang="es-EC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género</a:t>
            </a: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C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llegará </a:t>
            </a: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acuerdos internos, dentro de los candidatos principal y suplente la participación LGBTIQ+</a:t>
            </a:r>
          </a:p>
        </p:txBody>
      </p:sp>
    </p:spTree>
    <p:extLst>
      <p:ext uri="{BB962C8B-B14F-4D97-AF65-F5344CB8AC3E}">
        <p14:creationId xmlns:p14="http://schemas.microsoft.com/office/powerpoint/2010/main" val="26089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"/>
          <p:cNvSpPr/>
          <p:nvPr/>
        </p:nvSpPr>
        <p:spPr>
          <a:xfrm>
            <a:off x="412554" y="5067708"/>
            <a:ext cx="3860534" cy="155663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 lograr una mayor participación por cada uno de los sectores sociales en la Asamblea general, se </a:t>
            </a:r>
            <a:r>
              <a:rPr lang="es-EC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desarrollará </a:t>
            </a: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 cada uno de los sectores sociales participantes con diferentes horarios establecidos    </a:t>
            </a:r>
          </a:p>
        </p:txBody>
      </p:sp>
      <p:sp>
        <p:nvSpPr>
          <p:cNvPr id="56" name="1 Rectángulo redondeado"/>
          <p:cNvSpPr/>
          <p:nvPr/>
        </p:nvSpPr>
        <p:spPr>
          <a:xfrm>
            <a:off x="472668" y="330733"/>
            <a:ext cx="7963818" cy="894186"/>
          </a:xfrm>
          <a:prstGeom prst="roundRect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 PARA LA </a:t>
            </a:r>
            <a:r>
              <a:rPr lang="es-ES_tradn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DESIGNACIÓN </a:t>
            </a: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CANDIDATOS DE  LA SOCIEDAD CIVIL AL CONSEJO CANTONAL</a:t>
            </a:r>
          </a:p>
        </p:txBody>
      </p:sp>
      <p:sp>
        <p:nvSpPr>
          <p:cNvPr id="57" name="2 Rectángulo"/>
          <p:cNvSpPr/>
          <p:nvPr/>
        </p:nvSpPr>
        <p:spPr>
          <a:xfrm>
            <a:off x="438160" y="1478893"/>
            <a:ext cx="3828452" cy="17340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la recepción de la documentación de los candidatos, se  </a:t>
            </a:r>
            <a:r>
              <a:rPr lang="es-EC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realizará </a:t>
            </a:r>
            <a:r>
              <a:rPr lang="es-EC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incluido los días sábados y domingos</a:t>
            </a: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como se establece en el cronograma de  procesos de elecciones </a:t>
            </a: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31 Rectángulo"/>
          <p:cNvSpPr/>
          <p:nvPr/>
        </p:nvSpPr>
        <p:spPr>
          <a:xfrm>
            <a:off x="4959937" y="4906216"/>
            <a:ext cx="3860534" cy="18796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Asamblea General Cantonal, con los candidatos calificados, se </a:t>
            </a:r>
            <a:r>
              <a:rPr lang="es-EC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realizará  </a:t>
            </a:r>
            <a:r>
              <a:rPr lang="es-EC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través de Asambleas generales ampliatorias por cada sector social, aplicando los procedimientos normativos vigentes.</a:t>
            </a:r>
          </a:p>
        </p:txBody>
      </p:sp>
      <p:sp>
        <p:nvSpPr>
          <p:cNvPr id="61" name="31 Rectángulo"/>
          <p:cNvSpPr/>
          <p:nvPr/>
        </p:nvSpPr>
        <p:spPr>
          <a:xfrm>
            <a:off x="422118" y="3509495"/>
            <a:ext cx="3828452" cy="13967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 la declaración juramentada de los candidatos de las organizaciones de la sociedad civil, </a:t>
            </a:r>
            <a:r>
              <a:rPr lang="es-EC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EC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aplicará </a:t>
            </a:r>
            <a:r>
              <a:rPr lang="es-EC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formulario emitido por La Comisión Electoral </a:t>
            </a:r>
          </a:p>
        </p:txBody>
      </p:sp>
      <p:sp>
        <p:nvSpPr>
          <p:cNvPr id="62" name="31 Rectángulo"/>
          <p:cNvSpPr/>
          <p:nvPr/>
        </p:nvSpPr>
        <p:spPr>
          <a:xfrm>
            <a:off x="4896571" y="3034903"/>
            <a:ext cx="3809269" cy="1556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 caso de ser ganador la representación principal y suplente de las organizaciones de la sociedad civil,  tienen la  obligación de presentar la declaración juramentada 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860032" y="1478893"/>
            <a:ext cx="3960438" cy="1302036"/>
          </a:xfrm>
          <a:prstGeom prst="roundRect">
            <a:avLst/>
          </a:prstGeom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711200">
              <a:lnSpc>
                <a:spcPct val="85000"/>
              </a:lnSpc>
              <a:spcAft>
                <a:spcPts val="0"/>
              </a:spcAft>
              <a:defRPr/>
            </a:pPr>
            <a:r>
              <a:rPr lang="es-EC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los candidatos de NNA, no se exigirá la declaración juramentada;   si tendrá la  obligación en caso de ser ganador para la posesión de representante al Consejo Cantonal </a:t>
            </a:r>
          </a:p>
        </p:txBody>
      </p:sp>
    </p:spTree>
    <p:extLst>
      <p:ext uri="{BB962C8B-B14F-4D97-AF65-F5344CB8AC3E}">
        <p14:creationId xmlns:p14="http://schemas.microsoft.com/office/powerpoint/2010/main" val="8327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1249</Words>
  <Application>Microsoft Office PowerPoint</Application>
  <PresentationFormat>Presentación en pantalla (4:3)</PresentationFormat>
  <Paragraphs>83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Aharoni</vt:lpstr>
      <vt:lpstr>Arial</vt:lpstr>
      <vt:lpstr>Calibri</vt:lpstr>
      <vt:lpstr>Candara</vt:lpstr>
      <vt:lpstr>Symbol</vt:lpstr>
      <vt:lpstr>Times New Roman</vt:lpstr>
      <vt:lpstr>Forma de 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Dell_620</dc:creator>
  <cp:lastModifiedBy>PROYECTOS</cp:lastModifiedBy>
  <cp:revision>169</cp:revision>
  <dcterms:created xsi:type="dcterms:W3CDTF">2014-11-07T17:11:05Z</dcterms:created>
  <dcterms:modified xsi:type="dcterms:W3CDTF">2024-01-04T14:16:16Z</dcterms:modified>
</cp:coreProperties>
</file>